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8" r:id="rId11"/>
    <p:sldId id="269" r:id="rId12"/>
    <p:sldId id="272" r:id="rId13"/>
    <p:sldId id="270" r:id="rId1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90260CF-D0EF-AC19-2427-2C47E0C38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9246A92E-B77D-FEA7-E607-6869868F7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63E827D-A584-54D9-3C35-FA53D1E6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299C7157-031A-A6AA-66CF-74DFF965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DE8536C-3BD1-B1D6-BC3D-BC3E623C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602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47EB5D2-FC56-8791-1B32-AD8571AC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6770E4B0-3438-E5E3-6459-F86EABD88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13900AD6-3B66-2B6A-1BB4-E955259C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B97E117-3FEB-CDFE-DD88-5B653703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3A21B68-A1F3-E240-017E-741F0158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890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390EB541-82E6-6D34-85BF-908695431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D5A66290-FE08-6D39-DBF4-FEEB6FA39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5290C48F-3467-9404-E604-162709C3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FDE66328-2FD3-C6B5-E2F2-00822EEB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639DB95-4AED-4BA7-894F-170AE3E6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2410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594F2F9-687B-5146-136E-E0B15576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A627A37-7064-F50C-C3CB-606D9612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157D565-6657-8C74-2367-E3695D06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9FBC1A9D-9454-EC23-D56E-0A8C9B90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7D22405-7E7F-F3D0-98FC-2B1F6C6D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7976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AD9D577-3FC6-C142-C04D-DB6F577D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19B9015A-E3BF-700C-2E30-BD7C910BB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192BBE1-09B0-FE5D-814D-80C9284C9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91BA9A1-5632-7BF0-7765-290144B4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91B6ED49-612A-18AE-864F-1F641B3D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703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41A8C3E-7A55-B021-A05B-A4EF5F54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C401CC9-823D-7CCC-F994-2199CDBC4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95098921-8132-19C7-E6EC-14136085B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150E386C-2D55-B6C1-0E61-78A414276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4E3DE157-0153-BFFF-59C8-3CC0A80E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2E8DC4D8-8663-8ED0-C661-CFE5B3BA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82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133CAB-86F0-2AE1-D65E-9279FABA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770FEAD-B88E-EF84-4BCD-800141883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D399BFA8-150E-B9B1-4884-F195845AE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F47CBDC1-52F6-75E8-9A29-45D4C7856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6C7F21CD-0160-5DBE-B13E-7E02C9ECFA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791BFC6B-35FA-1C1A-E376-2EBE8F42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043AD947-CA9A-C2E1-647C-4B6980EC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6D181530-803F-16E5-91B6-5865C88E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515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6FAF205-4AEC-7AAF-87C6-9D428A08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071F6D38-54A7-644B-9B60-7B3373D7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8A5CD209-CECF-CAC2-5C69-7F0BA6CE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7011A5DE-40F0-1C1A-DD42-7014E6EB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586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4AB7958B-DD3C-805E-D471-A7D50DB7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856E22CE-6125-A013-F57F-958287EB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09709D3-EC3E-2E09-5F59-8864397D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337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8A5DBBF-13FD-FA09-24F2-54D009C1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BC32654-56EC-4780-555E-CF742720A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4615E742-AD47-8DAA-B48B-3C76473A8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0FDDF56C-7AD9-BAD4-8519-609CB60BE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AC17831F-3FDF-634E-9D3B-0FA7EB85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B5A0A649-7FC7-B545-8D55-384628C5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45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EA07A75-C23B-77DF-2469-D6FD72B3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F96768EA-2E81-F04C-715B-D108E927F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20DBEA21-0FD9-B0AD-F922-F7A090FFE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058CA59C-CC07-041B-6430-F71186BB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D39A376D-0912-080C-357F-13C80579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4166A71D-A444-4FDC-C892-7A7A8FA6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578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F6896A6D-2C21-AB3D-E272-15D79710A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3B525B7-4301-8B46-27BA-442DD200F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AE91918-A816-3EEA-7E78-DFBA46866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AF944-D130-4B8F-A637-D8C610790715}" type="datetimeFigureOut">
              <a:rPr lang="hr-HR" smtClean="0"/>
              <a:t>26.5.2024.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9DBD569C-4459-E8E4-111A-5CCAF771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7FD4721-C870-6DAB-58B9-0D3BA4175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5317F-BEC1-49A5-B9AE-91E543858C1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462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L2KoMNzGTo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ka 4" descr="Slika na kojoj se prikazuje noć, snimka zaslona, svjetlo, glazba&#10;&#10;Opis je automatski generiran">
            <a:extLst>
              <a:ext uri="{FF2B5EF4-FFF2-40B4-BE49-F238E27FC236}">
                <a16:creationId xmlns:a16="http://schemas.microsoft.com/office/drawing/2014/main" id="{992173F7-92B7-F543-71F8-49BBEA1DE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" r="-1" b="1391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435FD7E3-1249-2DAF-8CE2-77A0DF04F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hr-HR" sz="6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3D PRINTANJE U ARHITEKTURI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F7143FF-444A-FDC9-0ED8-33617284D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Andrea Vilić i Sara Terman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7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Slika 2" descr="Slika na kojoj se prikazuje zgrada, nebo, vanjski, svjetlo&#10;&#10;Opis je automatski generiran">
            <a:extLst>
              <a:ext uri="{FF2B5EF4-FFF2-40B4-BE49-F238E27FC236}">
                <a16:creationId xmlns:a16="http://schemas.microsoft.com/office/drawing/2014/main" id="{30D25C3F-623E-3867-A9D7-4A0776685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1" y="-74645"/>
            <a:ext cx="12269755" cy="69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53D6A4B4-85F3-4201-A189-E0CED278A43B}"/>
              </a:ext>
            </a:extLst>
          </p:cNvPr>
          <p:cNvSpPr txBox="1"/>
          <p:nvPr/>
        </p:nvSpPr>
        <p:spPr>
          <a:xfrm>
            <a:off x="1017037" y="737118"/>
            <a:ext cx="764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>
                <a:latin typeface="Copperplate Gothic Light" panose="020E0507020206020404" pitchFamily="34" charset="0"/>
              </a:rPr>
              <a:t>PONOVIMO :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0D6410EC-AD18-FCEC-078D-88F24AE8511B}"/>
              </a:ext>
            </a:extLst>
          </p:cNvPr>
          <p:cNvSpPr txBox="1"/>
          <p:nvPr/>
        </p:nvSpPr>
        <p:spPr>
          <a:xfrm>
            <a:off x="914400" y="2120567"/>
            <a:ext cx="9554547" cy="227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hr-HR" sz="2000" dirty="0">
                <a:latin typeface="Eras Medium ITC" panose="020B0602030504020804" pitchFamily="34" charset="0"/>
              </a:rPr>
              <a:t>Koje su dvije vrste 3D printera koje se koriste u arhitekturi? 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hr-HR" sz="2000" dirty="0">
                <a:latin typeface="Eras Medium ITC" panose="020B0602030504020804" pitchFamily="34" charset="0"/>
              </a:rPr>
              <a:t>Navedite dvije prednosti 3D </a:t>
            </a:r>
            <a:r>
              <a:rPr lang="hr-HR" sz="2000" dirty="0" err="1">
                <a:latin typeface="Eras Medium ITC" panose="020B0602030504020804" pitchFamily="34" charset="0"/>
              </a:rPr>
              <a:t>printanja</a:t>
            </a:r>
            <a:r>
              <a:rPr lang="hr-HR" sz="2000" dirty="0">
                <a:latin typeface="Eras Medium ITC" panose="020B0602030504020804" pitchFamily="34" charset="0"/>
              </a:rPr>
              <a:t> u arhitekturi? 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hr-HR" sz="2000" dirty="0">
                <a:latin typeface="Eras Medium ITC" panose="020B0602030504020804" pitchFamily="34" charset="0"/>
              </a:rPr>
              <a:t>Navedite dva izazova s kojima se susrećemo prilikom korištenja 3D </a:t>
            </a:r>
            <a:r>
              <a:rPr lang="hr-HR" sz="2000" dirty="0" err="1">
                <a:latin typeface="Eras Medium ITC" panose="020B0602030504020804" pitchFamily="34" charset="0"/>
              </a:rPr>
              <a:t>printanja</a:t>
            </a:r>
            <a:r>
              <a:rPr lang="hr-HR" sz="2000" dirty="0">
                <a:latin typeface="Eras Medium ITC" panose="020B06020305040208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2845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53D6A4B4-85F3-4201-A189-E0CED278A43B}"/>
              </a:ext>
            </a:extLst>
          </p:cNvPr>
          <p:cNvSpPr txBox="1"/>
          <p:nvPr/>
        </p:nvSpPr>
        <p:spPr>
          <a:xfrm>
            <a:off x="1017037" y="737118"/>
            <a:ext cx="764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>
                <a:latin typeface="Copperplate Gothic Light" panose="020E0507020206020404" pitchFamily="34" charset="0"/>
              </a:rPr>
              <a:t>PONOVIMO :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0D6410EC-AD18-FCEC-078D-88F24AE8511B}"/>
              </a:ext>
            </a:extLst>
          </p:cNvPr>
          <p:cNvSpPr txBox="1"/>
          <p:nvPr/>
        </p:nvSpPr>
        <p:spPr>
          <a:xfrm>
            <a:off x="914400" y="2120567"/>
            <a:ext cx="9554547" cy="308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hr-HR" sz="2000" dirty="0">
                <a:latin typeface="Eras Medium ITC" panose="020B0602030504020804" pitchFamily="34" charset="0"/>
              </a:rPr>
              <a:t>Koje su dvije vrste 3D printera koje se koriste u arhitekturi? (Printeri za beton, printeri za metal i druge materijale)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hr-HR" sz="2000" dirty="0">
                <a:latin typeface="Eras Medium ITC" panose="020B0602030504020804" pitchFamily="34" charset="0"/>
              </a:rPr>
              <a:t>Navedite dvije prednosti 3D </a:t>
            </a:r>
            <a:r>
              <a:rPr lang="hr-HR" sz="2000" dirty="0" err="1">
                <a:latin typeface="Eras Medium ITC" panose="020B0602030504020804" pitchFamily="34" charset="0"/>
              </a:rPr>
              <a:t>printanja</a:t>
            </a:r>
            <a:r>
              <a:rPr lang="hr-HR" sz="2000" dirty="0">
                <a:latin typeface="Eras Medium ITC" panose="020B0602030504020804" pitchFamily="34" charset="0"/>
              </a:rPr>
              <a:t> u arhitekturi? (Održivost i brzina)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hr-HR" sz="2000" dirty="0">
                <a:latin typeface="Eras Medium ITC" panose="020B0602030504020804" pitchFamily="34" charset="0"/>
              </a:rPr>
              <a:t>Navedite dva izazova s kojima se susrećemo prilikom korištenja 3D </a:t>
            </a:r>
            <a:r>
              <a:rPr lang="hr-HR" sz="2000" dirty="0" err="1">
                <a:latin typeface="Eras Medium ITC" panose="020B0602030504020804" pitchFamily="34" charset="0"/>
              </a:rPr>
              <a:t>printanja</a:t>
            </a:r>
            <a:r>
              <a:rPr lang="hr-HR" sz="2000" dirty="0">
                <a:latin typeface="Eras Medium ITC" panose="020B0602030504020804" pitchFamily="34" charset="0"/>
              </a:rPr>
              <a:t>? (tehnički izazovi, regulativa, troškovi i dostupnost tehnologije)</a:t>
            </a:r>
          </a:p>
        </p:txBody>
      </p:sp>
    </p:spTree>
    <p:extLst>
      <p:ext uri="{BB962C8B-B14F-4D97-AF65-F5344CB8AC3E}">
        <p14:creationId xmlns:p14="http://schemas.microsoft.com/office/powerpoint/2010/main" val="145164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3AF40874-FD0D-B5C7-2A28-1776F21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628774"/>
            <a:ext cx="5859881" cy="25221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Copperplate Gothic Light" panose="020E0507020206020404" pitchFamily="34" charset="0"/>
              </a:rPr>
              <a:t>Hvala</a:t>
            </a:r>
            <a:r>
              <a:rPr lang="en-US" sz="5200" kern="1200" dirty="0">
                <a:solidFill>
                  <a:schemeClr val="tx1"/>
                </a:solidFill>
                <a:latin typeface="Copperplate Gothic Light" panose="020E0507020206020404" pitchFamily="34" charset="0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Copperplate Gothic Light" panose="020E0507020206020404" pitchFamily="34" charset="0"/>
              </a:rPr>
              <a:t>na</a:t>
            </a:r>
            <a:r>
              <a:rPr lang="en-US" sz="5200" kern="1200" dirty="0">
                <a:solidFill>
                  <a:schemeClr val="tx1"/>
                </a:solidFill>
                <a:latin typeface="Copperplate Gothic Light" panose="020E0507020206020404" pitchFamily="34" charset="0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Copperplate Gothic Light" panose="020E0507020206020404" pitchFamily="34" charset="0"/>
              </a:rPr>
              <a:t>pa</a:t>
            </a:r>
            <a:r>
              <a:rPr lang="en-US" sz="6000" kern="1200" dirty="0" err="1">
                <a:solidFill>
                  <a:schemeClr val="tx1"/>
                </a:solidFill>
                <a:latin typeface="Copperplate Gothic Light" panose="020E0507020206020404" pitchFamily="34" charset="0"/>
              </a:rPr>
              <a:t>ž</a:t>
            </a:r>
            <a:r>
              <a:rPr lang="en-US" sz="5200" kern="1200" dirty="0" err="1">
                <a:solidFill>
                  <a:schemeClr val="tx1"/>
                </a:solidFill>
                <a:latin typeface="Copperplate Gothic Light" panose="020E0507020206020404" pitchFamily="34" charset="0"/>
              </a:rPr>
              <a:t>nji</a:t>
            </a:r>
            <a:r>
              <a:rPr lang="en-US" sz="5200" kern="1200" dirty="0">
                <a:solidFill>
                  <a:schemeClr val="tx1"/>
                </a:solidFill>
                <a:latin typeface="Copperplate Gothic Light" panose="020E05070202060204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481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DE73F9C2-0244-666C-6E8E-74EB27443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1" r="4438"/>
          <a:stretch/>
        </p:blipFill>
        <p:spPr>
          <a:xfrm>
            <a:off x="-107439" y="0"/>
            <a:ext cx="9669656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B4CA8077-C889-C3AE-9CC0-D90A5CD1C208}"/>
              </a:ext>
            </a:extLst>
          </p:cNvPr>
          <p:cNvSpPr txBox="1"/>
          <p:nvPr/>
        </p:nvSpPr>
        <p:spPr>
          <a:xfrm>
            <a:off x="7667625" y="681037"/>
            <a:ext cx="3686174" cy="15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 err="1">
                <a:latin typeface="Copperplate Gothic Light" panose="020E0507020206020404" pitchFamily="34" charset="0"/>
                <a:ea typeface="+mj-ea"/>
                <a:cs typeface="+mj-cs"/>
              </a:rPr>
              <a:t>Povijest</a:t>
            </a:r>
            <a:r>
              <a:rPr lang="en-US" sz="4000" dirty="0">
                <a:latin typeface="Copperplate Gothic Light" panose="020E0507020206020404" pitchFamily="34" charset="0"/>
                <a:ea typeface="+mj-ea"/>
                <a:cs typeface="+mj-cs"/>
              </a:rPr>
              <a:t> </a:t>
            </a:r>
            <a:r>
              <a:rPr lang="en-US" sz="4000" dirty="0" err="1">
                <a:latin typeface="Copperplate Gothic Light" panose="020E0507020206020404" pitchFamily="34" charset="0"/>
                <a:ea typeface="+mj-ea"/>
                <a:cs typeface="+mj-cs"/>
              </a:rPr>
              <a:t>i</a:t>
            </a:r>
            <a:r>
              <a:rPr lang="en-US" sz="4000" dirty="0">
                <a:latin typeface="Copperplate Gothic Light" panose="020E0507020206020404" pitchFamily="34" charset="0"/>
                <a:ea typeface="+mj-ea"/>
                <a:cs typeface="+mj-cs"/>
              </a:rPr>
              <a:t> </a:t>
            </a:r>
            <a:r>
              <a:rPr lang="en-US" sz="4000" dirty="0" err="1">
                <a:latin typeface="Copperplate Gothic Light" panose="020E0507020206020404" pitchFamily="34" charset="0"/>
                <a:ea typeface="+mj-ea"/>
                <a:cs typeface="+mj-cs"/>
              </a:rPr>
              <a:t>razvoj</a:t>
            </a:r>
            <a:r>
              <a:rPr lang="en-US" sz="4000" dirty="0">
                <a:latin typeface="Copperplate Gothic Light" panose="020E0507020206020404" pitchFamily="34" charset="0"/>
                <a:ea typeface="+mj-ea"/>
                <a:cs typeface="+mj-cs"/>
              </a:rPr>
              <a:t> </a:t>
            </a: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4EBA8EBA-BE5C-F3D1-DCFB-16D8360443D2}"/>
              </a:ext>
            </a:extLst>
          </p:cNvPr>
          <p:cNvSpPr txBox="1"/>
          <p:nvPr/>
        </p:nvSpPr>
        <p:spPr>
          <a:xfrm>
            <a:off x="7162800" y="2553961"/>
            <a:ext cx="4867275" cy="362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</a:rPr>
              <a:t>Dr.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</a:rPr>
              <a:t>Behrokh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</a:rPr>
              <a:t>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</a:rPr>
              <a:t>Khoshnevis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</a:rPr>
              <a:t>,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</a:rPr>
              <a:t>Sveučilište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</a:rPr>
              <a:t>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</a:rPr>
              <a:t>Južna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</a:rPr>
              <a:t>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</a:rPr>
              <a:t>Kalifornija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razvija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tehniku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 </a:t>
            </a:r>
            <a:r>
              <a:rPr lang="en-US" sz="2000" b="0" dirty="0">
                <a:effectLst/>
                <a:latin typeface="Eras Medium ITC" panose="020B0602030504020804" pitchFamily="34" charset="0"/>
                <a:cs typeface="Dubai Light" panose="020B0303030403030204" pitchFamily="34" charset="-78"/>
              </a:rPr>
              <a:t>Contour Crafting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 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izgradnja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kuća</a:t>
            </a:r>
            <a:r>
              <a:rPr lang="hr-HR" sz="2000" dirty="0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pomoću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robota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 koji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nanosi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slojeve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betona</a:t>
            </a:r>
            <a:r>
              <a:rPr lang="en-US" sz="2000" dirty="0">
                <a:latin typeface="Eras Medium ITC" panose="020B0602030504020804" pitchFamily="34" charset="0"/>
                <a:cs typeface="Dubai Light" panose="020B0303030403030204" pitchFamily="34" charset="-78"/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7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6AE7FEB1-6784-77D0-7CEF-DC01FAE40558}"/>
              </a:ext>
            </a:extLst>
          </p:cNvPr>
          <p:cNvSpPr txBox="1"/>
          <p:nvPr/>
        </p:nvSpPr>
        <p:spPr>
          <a:xfrm>
            <a:off x="169043" y="190141"/>
            <a:ext cx="6574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>
                <a:latin typeface="Copperplate Gothic Light" panose="020E0507020206020404" pitchFamily="34" charset="0"/>
              </a:rPr>
              <a:t>Tehnologija 3D </a:t>
            </a:r>
            <a:r>
              <a:rPr lang="hr-HR" sz="3600" dirty="0" err="1">
                <a:latin typeface="Copperplate Gothic Light" panose="020E0507020206020404" pitchFamily="34" charset="0"/>
              </a:rPr>
              <a:t>printanja</a:t>
            </a:r>
            <a:r>
              <a:rPr lang="hr-HR" sz="3600" dirty="0">
                <a:latin typeface="Copperplate Gothic Light" panose="020E0507020206020404" pitchFamily="34" charset="0"/>
              </a:rPr>
              <a:t> </a:t>
            </a:r>
          </a:p>
          <a:p>
            <a:endParaRPr lang="hr-HR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CEA10886-C31D-4E18-A8F4-D92DCE079634}"/>
              </a:ext>
            </a:extLst>
          </p:cNvPr>
          <p:cNvSpPr txBox="1"/>
          <p:nvPr/>
        </p:nvSpPr>
        <p:spPr>
          <a:xfrm>
            <a:off x="402094" y="1451848"/>
            <a:ext cx="6471364" cy="2810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dodavanje materijala sloj po sloj prema digitalnom modelu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koriste se različiti materijali: beton, plastika, metal,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VRSTE 3D PRINTERA:</a:t>
            </a:r>
          </a:p>
          <a:p>
            <a:pPr>
              <a:lnSpc>
                <a:spcPct val="150000"/>
              </a:lnSpc>
            </a:pPr>
            <a:r>
              <a:rPr lang="hr-HR" sz="2000" dirty="0">
                <a:latin typeface="Eras Medium ITC" panose="020B0602030504020804" pitchFamily="34" charset="0"/>
                <a:sym typeface="Wingdings" panose="05000000000000000000" pitchFamily="2" charset="2"/>
              </a:rPr>
              <a:t>	printeri za beton</a:t>
            </a:r>
          </a:p>
          <a:p>
            <a:pPr>
              <a:lnSpc>
                <a:spcPct val="150000"/>
              </a:lnSpc>
            </a:pPr>
            <a:r>
              <a:rPr lang="hr-HR" sz="2000" dirty="0">
                <a:latin typeface="Eras Medium ITC" panose="020B0602030504020804" pitchFamily="34" charset="0"/>
                <a:sym typeface="Wingdings" panose="05000000000000000000" pitchFamily="2" charset="2"/>
              </a:rPr>
              <a:t>	printeri za metal i druge materijale</a:t>
            </a:r>
            <a:endParaRPr lang="hr-HR" sz="2000" dirty="0">
              <a:latin typeface="Eras Medium ITC" panose="020B0602030504020804" pitchFamily="34" charset="0"/>
            </a:endParaRPr>
          </a:p>
        </p:txBody>
      </p:sp>
      <p:pic>
        <p:nvPicPr>
          <p:cNvPr id="6" name="Slika 5" descr="Slika na kojoj se prikazuje vanjski, nebo, odijevanje, drvo&#10;&#10;Opis je automatski generiran">
            <a:extLst>
              <a:ext uri="{FF2B5EF4-FFF2-40B4-BE49-F238E27FC236}">
                <a16:creationId xmlns:a16="http://schemas.microsoft.com/office/drawing/2014/main" id="{E5B35DD6-3AA3-2514-DFA9-0E9B5C4D7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941" y="3284305"/>
            <a:ext cx="4550241" cy="2741812"/>
          </a:xfrm>
          <a:prstGeom prst="rect">
            <a:avLst/>
          </a:prstGeom>
        </p:spPr>
      </p:pic>
      <p:pic>
        <p:nvPicPr>
          <p:cNvPr id="9" name="Slika 8" descr="Slika na kojoj se prikazuje vanjski, nebo, drvo, industrija&#10;&#10;Opis je automatski generiran">
            <a:extLst>
              <a:ext uri="{FF2B5EF4-FFF2-40B4-BE49-F238E27FC236}">
                <a16:creationId xmlns:a16="http://schemas.microsoft.com/office/drawing/2014/main" id="{E7AC48D1-83C5-0F40-2FE1-6D09B0C42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65" y="70118"/>
            <a:ext cx="4550241" cy="30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AF297D1C-2737-B965-FCA9-C27D74E8CFCF}"/>
              </a:ext>
            </a:extLst>
          </p:cNvPr>
          <p:cNvSpPr txBox="1"/>
          <p:nvPr/>
        </p:nvSpPr>
        <p:spPr>
          <a:xfrm>
            <a:off x="169043" y="173110"/>
            <a:ext cx="6677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>
                <a:latin typeface="Copperplate Gothic Light" panose="020E0507020206020404" pitchFamily="34" charset="0"/>
              </a:rPr>
              <a:t>PRIMJENA U ARHITEKTURI 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679277D2-E46B-9144-831D-E02996CE033B}"/>
              </a:ext>
            </a:extLst>
          </p:cNvPr>
          <p:cNvSpPr txBox="1"/>
          <p:nvPr/>
        </p:nvSpPr>
        <p:spPr>
          <a:xfrm>
            <a:off x="500571" y="1594929"/>
            <a:ext cx="54789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izgradnja zgrada </a:t>
            </a:r>
            <a:r>
              <a:rPr lang="hr-HR" sz="2000" dirty="0">
                <a:latin typeface="Eras Medium ITC" panose="020B0602030504020804" pitchFamily="34" charset="0"/>
                <a:sym typeface="Wingdings" panose="05000000000000000000" pitchFamily="2" charset="2"/>
              </a:rPr>
              <a:t></a:t>
            </a:r>
            <a:r>
              <a:rPr lang="hr-HR" sz="2000" dirty="0">
                <a:latin typeface="Eras Medium ITC" panose="020B0602030504020804" pitchFamily="34" charset="0"/>
              </a:rPr>
              <a:t> </a:t>
            </a:r>
            <a:r>
              <a:rPr lang="pl-PL" sz="2000" b="0" i="0" dirty="0">
                <a:effectLst/>
                <a:latin typeface="Eras Medium ITC" panose="020B0602030504020804" pitchFamily="34" charset="0"/>
              </a:rPr>
              <a:t>tvrtka Apis Cor izgradila je kuću pomoću 3D printera za samo 24 sata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Eras Medium ITC" panose="020B0602030504020804" pitchFamily="34" charset="0"/>
              </a:rPr>
              <a:t>renovacija i popravci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000" dirty="0" err="1">
                <a:latin typeface="Eras Medium ITC" panose="020B0602030504020804" pitchFamily="34" charset="0"/>
              </a:rPr>
              <a:t>prototipiranje</a:t>
            </a:r>
            <a:r>
              <a:rPr lang="hr-HR" sz="2000" dirty="0">
                <a:latin typeface="Eras Medium ITC" panose="020B0602030504020804" pitchFamily="34" charset="0"/>
              </a:rPr>
              <a:t> i makete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prilagođena rješenja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FE7F02AD-0F52-9EE6-1B57-462D9BF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437" y="3183717"/>
            <a:ext cx="5159827" cy="2907676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C68B3CBF-339A-B46C-6958-5F3DABAD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37" y="143728"/>
            <a:ext cx="5159827" cy="290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7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E80A34FC-E497-528C-9EEA-3B9DAECA6C8F}"/>
              </a:ext>
            </a:extLst>
          </p:cNvPr>
          <p:cNvSpPr txBox="1"/>
          <p:nvPr/>
        </p:nvSpPr>
        <p:spPr>
          <a:xfrm>
            <a:off x="541176" y="238021"/>
            <a:ext cx="6699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>
                <a:latin typeface="Copperplate Gothic Light" panose="020E0507020206020404" pitchFamily="34" charset="0"/>
                <a:ea typeface="Yu Gothic" panose="020B0400000000000000" pitchFamily="34" charset="-128"/>
              </a:rPr>
              <a:t>Prednosti 3D </a:t>
            </a:r>
            <a:r>
              <a:rPr lang="hr-HR" sz="3600" dirty="0" err="1">
                <a:latin typeface="Copperplate Gothic Light" panose="020E0507020206020404" pitchFamily="34" charset="0"/>
                <a:ea typeface="Yu Gothic" panose="020B0400000000000000" pitchFamily="34" charset="-128"/>
              </a:rPr>
              <a:t>printanja</a:t>
            </a:r>
            <a:r>
              <a:rPr lang="hr-HR" sz="3600" dirty="0">
                <a:latin typeface="Copperplate Gothic Light" panose="020E0507020206020404" pitchFamily="34" charset="0"/>
                <a:ea typeface="Yu Gothic" panose="020B0400000000000000" pitchFamily="34" charset="-128"/>
              </a:rPr>
              <a:t> u arhitekturi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56F60C35-2E4C-8192-D846-2F6FF40897B0}"/>
              </a:ext>
            </a:extLst>
          </p:cNvPr>
          <p:cNvSpPr txBox="1"/>
          <p:nvPr/>
        </p:nvSpPr>
        <p:spPr>
          <a:xfrm>
            <a:off x="681136" y="1989985"/>
            <a:ext cx="3368350" cy="304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brzina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manji troškovi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fleksibilnost dizajna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održivost</a:t>
            </a:r>
            <a:endParaRPr lang="hr-HR" dirty="0">
              <a:latin typeface="Eras Medium ITC" panose="020B0602030504020804" pitchFamily="34" charset="0"/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252BDF2-C4AF-D1E2-6BD7-C0FB7A50C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472" y="3268070"/>
            <a:ext cx="5827830" cy="32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9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Slika 2" descr="Slika na kojoj se prikazuje inženjerstvo, čelik, kompozitni materijal, zgrada&#10;&#10;Opis je automatski generiran">
            <a:extLst>
              <a:ext uri="{FF2B5EF4-FFF2-40B4-BE49-F238E27FC236}">
                <a16:creationId xmlns:a16="http://schemas.microsoft.com/office/drawing/2014/main" id="{751D25E1-62E4-8AFC-622E-9D05CE5A3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7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C344445D-CB5D-7295-72A9-25A9FB833E0C}"/>
              </a:ext>
            </a:extLst>
          </p:cNvPr>
          <p:cNvSpPr txBox="1"/>
          <p:nvPr/>
        </p:nvSpPr>
        <p:spPr>
          <a:xfrm>
            <a:off x="606491" y="359521"/>
            <a:ext cx="5635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>
                <a:latin typeface="Copperplate Gothic Light" panose="020E0507020206020404" pitchFamily="34" charset="0"/>
                <a:ea typeface="Yu Gothic" panose="020B0400000000000000" pitchFamily="34" charset="-128"/>
                <a:cs typeface="MV Boli" panose="02000500030200090000" pitchFamily="2" charset="0"/>
              </a:rPr>
              <a:t>Izazovi i ograni</a:t>
            </a:r>
            <a:r>
              <a:rPr lang="hr-HR" sz="4000" dirty="0">
                <a:latin typeface="Copperplate Gothic Light" panose="020E0507020206020404" pitchFamily="34" charset="0"/>
                <a:ea typeface="Yu Gothic" panose="020B0400000000000000" pitchFamily="34" charset="-128"/>
                <a:cs typeface="MV Boli" panose="02000500030200090000" pitchFamily="2" charset="0"/>
              </a:rPr>
              <a:t>č</a:t>
            </a:r>
            <a:r>
              <a:rPr lang="hr-HR" sz="3600" dirty="0">
                <a:latin typeface="Copperplate Gothic Light" panose="020E0507020206020404" pitchFamily="34" charset="0"/>
                <a:ea typeface="Yu Gothic" panose="020B0400000000000000" pitchFamily="34" charset="-128"/>
                <a:cs typeface="MV Boli" panose="02000500030200090000" pitchFamily="2" charset="0"/>
              </a:rPr>
              <a:t>enja </a:t>
            </a:r>
          </a:p>
        </p:txBody>
      </p:sp>
      <p:sp>
        <p:nvSpPr>
          <p:cNvPr id="3" name="TekstniOkvir 2">
            <a:extLst>
              <a:ext uri="{FF2B5EF4-FFF2-40B4-BE49-F238E27FC236}">
                <a16:creationId xmlns:a16="http://schemas.microsoft.com/office/drawing/2014/main" id="{17C14264-CCE3-0EC2-A13A-2811542ABF38}"/>
              </a:ext>
            </a:extLst>
          </p:cNvPr>
          <p:cNvSpPr txBox="1"/>
          <p:nvPr/>
        </p:nvSpPr>
        <p:spPr>
          <a:xfrm>
            <a:off x="970384" y="1240485"/>
            <a:ext cx="4404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tehnički izazovi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regulativa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troškovi i dostupnost tehnologije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7BC10C13-37A3-5FD0-12A1-9A2E20B4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082" y="3690986"/>
            <a:ext cx="5213121" cy="2932381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F00704C9-171C-E11B-E60D-457FFC16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1" y="4245429"/>
            <a:ext cx="4227446" cy="23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6176824-7946-6969-3841-DD5C101D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675077-BFF1-36B0-EA6D-B4599DBA7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37796C-75D6-BAA5-036C-0E9E7F85B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FBD50A-DBB5-04FA-45B9-183C84E4C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E2659E1E-0E9F-DC4F-40A9-CFA17EDF7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217318" y="7059"/>
              <a:ext cx="3974283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4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Slika 2" descr="Slika na kojoj se prikazuje umjetničko djelo, zgrada, zid, u dvorani&#10;&#10;Opis je automatski generiran">
            <a:extLst>
              <a:ext uri="{FF2B5EF4-FFF2-40B4-BE49-F238E27FC236}">
                <a16:creationId xmlns:a16="http://schemas.microsoft.com/office/drawing/2014/main" id="{9D583CD8-9344-AC28-E6ED-CE4850FC8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" b="1"/>
          <a:stretch/>
        </p:blipFill>
        <p:spPr>
          <a:xfrm>
            <a:off x="0" y="-15242"/>
            <a:ext cx="12191999" cy="68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4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84811E4C-17CA-D6CC-F44B-669C39616695}"/>
              </a:ext>
            </a:extLst>
          </p:cNvPr>
          <p:cNvSpPr txBox="1"/>
          <p:nvPr/>
        </p:nvSpPr>
        <p:spPr>
          <a:xfrm>
            <a:off x="242597" y="121296"/>
            <a:ext cx="9414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>
                <a:latin typeface="Copperplate Gothic Light" panose="020E0507020206020404" pitchFamily="34" charset="0"/>
              </a:rPr>
              <a:t>Budu</a:t>
            </a:r>
            <a:r>
              <a:rPr lang="hr-HR" sz="4400" dirty="0">
                <a:latin typeface="Copperplate Gothic Light" panose="020E0507020206020404" pitchFamily="34" charset="0"/>
              </a:rPr>
              <a:t>ć</a:t>
            </a:r>
            <a:r>
              <a:rPr lang="hr-HR" sz="3600" dirty="0">
                <a:latin typeface="Copperplate Gothic Light" panose="020E0507020206020404" pitchFamily="34" charset="0"/>
              </a:rPr>
              <a:t>nost 3D </a:t>
            </a:r>
            <a:r>
              <a:rPr lang="hr-HR" sz="3600" dirty="0" err="1">
                <a:latin typeface="Copperplate Gothic Light" panose="020E0507020206020404" pitchFamily="34" charset="0"/>
              </a:rPr>
              <a:t>printanja</a:t>
            </a:r>
            <a:r>
              <a:rPr lang="hr-HR" sz="3600" dirty="0">
                <a:latin typeface="Copperplate Gothic Light" panose="020E0507020206020404" pitchFamily="34" charset="0"/>
              </a:rPr>
              <a:t> u arhitekturi 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689FF689-DBF9-DD94-D2DC-B9157A0BD060}"/>
              </a:ext>
            </a:extLst>
          </p:cNvPr>
          <p:cNvSpPr txBox="1"/>
          <p:nvPr/>
        </p:nvSpPr>
        <p:spPr>
          <a:xfrm>
            <a:off x="578498" y="2024742"/>
            <a:ext cx="10123713" cy="2350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razvoj novih materijala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kombinacija s drugim tehnologijama- </a:t>
            </a:r>
            <a:r>
              <a:rPr lang="hr-HR" sz="2000" b="0" i="0" dirty="0">
                <a:effectLst/>
                <a:latin typeface="Eras Medium ITC" panose="020B0602030504020804" pitchFamily="34" charset="0"/>
              </a:rPr>
              <a:t>Kombinacija s tehnologijama poput BIM (Building </a:t>
            </a:r>
            <a:r>
              <a:rPr lang="hr-HR" sz="2000" b="0" i="0" dirty="0" err="1">
                <a:effectLst/>
                <a:latin typeface="Eras Medium ITC" panose="020B0602030504020804" pitchFamily="34" charset="0"/>
              </a:rPr>
              <a:t>Information</a:t>
            </a:r>
            <a:r>
              <a:rPr lang="hr-HR" sz="2000" b="0" i="0" dirty="0">
                <a:effectLst/>
                <a:latin typeface="Eras Medium ITC" panose="020B0602030504020804" pitchFamily="34" charset="0"/>
              </a:rPr>
              <a:t> </a:t>
            </a:r>
            <a:r>
              <a:rPr lang="hr-HR" sz="2000" b="0" i="0" dirty="0" err="1">
                <a:effectLst/>
                <a:latin typeface="Eras Medium ITC" panose="020B0602030504020804" pitchFamily="34" charset="0"/>
              </a:rPr>
              <a:t>Modeling</a:t>
            </a:r>
            <a:r>
              <a:rPr lang="hr-HR" sz="2000" b="0" i="0" dirty="0">
                <a:effectLst/>
                <a:latin typeface="Eras Medium ITC" panose="020B0602030504020804" pitchFamily="34" charset="0"/>
              </a:rPr>
              <a:t>) i umjetne inteligencije može dodatno unaprijediti proces dizajna i gradnje</a:t>
            </a:r>
            <a:r>
              <a:rPr lang="hr-HR" sz="2000" dirty="0">
                <a:latin typeface="Eras Medium ITC" panose="020B0602030504020804" pitchFamily="34" charset="0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000" dirty="0">
                <a:latin typeface="Eras Medium ITC" panose="020B0602030504020804" pitchFamily="34" charset="0"/>
              </a:rPr>
              <a:t>potencijal za masovnu primjenu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203C4B-313E-40C2-BFA6-4CA19F7AF665}"/>
              </a:ext>
            </a:extLst>
          </p:cNvPr>
          <p:cNvSpPr/>
          <p:nvPr/>
        </p:nvSpPr>
        <p:spPr>
          <a:xfrm>
            <a:off x="578498" y="5357220"/>
            <a:ext cx="6644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dirty="0">
                <a:hlinkClick r:id="rId2"/>
              </a:rPr>
              <a:t>https://www.youtube.com/watch?v=vL2KoMNzGTo</a:t>
            </a:r>
            <a:r>
              <a:rPr lang="hr-H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322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269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Yu Gothic</vt:lpstr>
      <vt:lpstr>Arial</vt:lpstr>
      <vt:lpstr>Calibri</vt:lpstr>
      <vt:lpstr>Calibri Light</vt:lpstr>
      <vt:lpstr>Copperplate Gothic Light</vt:lpstr>
      <vt:lpstr>Dubai Light</vt:lpstr>
      <vt:lpstr>Eras Medium ITC</vt:lpstr>
      <vt:lpstr>MV Boli</vt:lpstr>
      <vt:lpstr>Wingdings</vt:lpstr>
      <vt:lpstr>Tema sustava Office</vt:lpstr>
      <vt:lpstr>3D PRINTANJE U ARHITEKTURI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PRINTANJE U ARHITEKTURI</dc:title>
  <dc:creator>Dino Terman</dc:creator>
  <cp:lastModifiedBy>Lenovo</cp:lastModifiedBy>
  <cp:revision>4</cp:revision>
  <dcterms:created xsi:type="dcterms:W3CDTF">2024-03-05T16:26:10Z</dcterms:created>
  <dcterms:modified xsi:type="dcterms:W3CDTF">2024-05-26T13:05:20Z</dcterms:modified>
</cp:coreProperties>
</file>